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334" r:id="rId4"/>
    <p:sldId id="317" r:id="rId5"/>
    <p:sldId id="319" r:id="rId6"/>
    <p:sldId id="333" r:id="rId7"/>
    <p:sldId id="316" r:id="rId8"/>
    <p:sldId id="320" r:id="rId9"/>
    <p:sldId id="321" r:id="rId10"/>
    <p:sldId id="318" r:id="rId11"/>
    <p:sldId id="331" r:id="rId12"/>
    <p:sldId id="322" r:id="rId13"/>
    <p:sldId id="323" r:id="rId14"/>
    <p:sldId id="332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90000"/>
    <a:srgbClr val="D6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97" autoAdjust="0"/>
  </p:normalViewPr>
  <p:slideViewPr>
    <p:cSldViewPr snapToGrid="0" snapToObjects="1">
      <p:cViewPr>
        <p:scale>
          <a:sx n="65" d="100"/>
          <a:sy n="65" d="100"/>
        </p:scale>
        <p:origin x="-1656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F1C9B-0DA0-654F-920C-F6E70D465371}" type="datetimeFigureOut">
              <a:rPr lang="en-US" smtClean="0"/>
              <a:t>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C4101-F4EC-9547-9C52-486665717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3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C68B-FF2B-B84C-A8A0-39F6FC4782B3}" type="datetimeFigureOut">
              <a:rPr lang="en-US" smtClean="0"/>
              <a:t>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07B7-D901-E84F-85C7-3FE0CC29C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8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9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robots?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robots?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in the parameters on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5DBCBA-F385-EA4A-BA6B-7F4283D08B36}" type="slidenum">
              <a:rPr lang="en-US"/>
              <a:pPr/>
              <a:t>5</a:t>
            </a:fld>
            <a:endParaRPr lang="en-US"/>
          </a:p>
        </p:txBody>
      </p:sp>
      <p:sp>
        <p:nvSpPr>
          <p:cNvPr id="4098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00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 b="1">
                <a:solidFill>
                  <a:srgbClr val="272727"/>
                </a:solidFill>
                <a:latin typeface="Arial" charset="0"/>
              </a:rPr>
              <a:t>03_01.jpg</a:t>
            </a:r>
            <a:br>
              <a:rPr lang="en-US" sz="1400" b="1">
                <a:solidFill>
                  <a:srgbClr val="272727"/>
                </a:solidFill>
                <a:latin typeface="Arial" charset="0"/>
              </a:rPr>
            </a:br>
            <a:endParaRPr lang="en-US" sz="1400" b="1">
              <a:solidFill>
                <a:srgbClr val="272727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</a:t>
            </a:r>
            <a:r>
              <a:rPr lang="en-US" baseline="0" dirty="0" smtClean="0"/>
              <a:t> the DH constraints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in the parameters on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in the parameters on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9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5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ECE 3337 Roysam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0"/>
            <a:ext cx="772885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0" y="180295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5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ECE 3337 Roysam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0"/>
            <a:ext cx="818605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9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0" y="180295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3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1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2.jpeg"/><Relationship Id="rId6" Type="http://schemas.openxmlformats.org/officeDocument/2006/relationships/package" Target="../embeddings/Microsoft_Word_Document5.docx"/><Relationship Id="rId7" Type="http://schemas.openxmlformats.org/officeDocument/2006/relationships/image" Target="../media/image11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2.jpeg"/><Relationship Id="rId6" Type="http://schemas.openxmlformats.org/officeDocument/2006/relationships/package" Target="../embeddings/Microsoft_Word_Document6.docx"/><Relationship Id="rId7" Type="http://schemas.openxmlformats.org/officeDocument/2006/relationships/image" Target="../media/image11.emf"/><Relationship Id="rId8" Type="http://schemas.openxmlformats.org/officeDocument/2006/relationships/package" Target="../embeddings/Microsoft_Word_Document7.docx"/><Relationship Id="rId9" Type="http://schemas.openxmlformats.org/officeDocument/2006/relationships/image" Target="../media/image1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5.jpeg"/><Relationship Id="rId6" Type="http://schemas.openxmlformats.org/officeDocument/2006/relationships/package" Target="../embeddings/Microsoft_Word_Document8.docx"/><Relationship Id="rId7" Type="http://schemas.openxmlformats.org/officeDocument/2006/relationships/image" Target="../media/image14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5" Type="http://schemas.openxmlformats.org/officeDocument/2006/relationships/package" Target="../embeddings/Microsoft_Word_Document9.docx"/><Relationship Id="rId6" Type="http://schemas.openxmlformats.org/officeDocument/2006/relationships/image" Target="../media/image16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4" Type="http://schemas.openxmlformats.org/officeDocument/2006/relationships/image" Target="../media/image1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5" Type="http://schemas.openxmlformats.org/officeDocument/2006/relationships/package" Target="../embeddings/Microsoft_Word_Document11.docx"/><Relationship Id="rId6" Type="http://schemas.openxmlformats.org/officeDocument/2006/relationships/image" Target="../media/image17.emf"/><Relationship Id="rId7" Type="http://schemas.openxmlformats.org/officeDocument/2006/relationships/package" Target="../embeddings/Microsoft_Word_Document12.docx"/><Relationship Id="rId8" Type="http://schemas.openxmlformats.org/officeDocument/2006/relationships/image" Target="../media/image18.emf"/><Relationship Id="rId9" Type="http://schemas.openxmlformats.org/officeDocument/2006/relationships/package" Target="../embeddings/Microsoft_Word_Document13.docx"/><Relationship Id="rId10" Type="http://schemas.openxmlformats.org/officeDocument/2006/relationships/image" Target="../media/image19.emf"/><Relationship Id="rId1" Type="http://schemas.openxmlformats.org/officeDocument/2006/relationships/vmlDrawing" Target="../drawings/vmlDrawing10.vml"/><Relationship Id="rId2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5" Type="http://schemas.openxmlformats.org/officeDocument/2006/relationships/package" Target="../embeddings/Microsoft_Word_Document14.docx"/><Relationship Id="rId6" Type="http://schemas.openxmlformats.org/officeDocument/2006/relationships/image" Target="../media/image21.emf"/><Relationship Id="rId7" Type="http://schemas.openxmlformats.org/officeDocument/2006/relationships/package" Target="../embeddings/Microsoft_Word_Document15.docx"/><Relationship Id="rId8" Type="http://schemas.openxmlformats.org/officeDocument/2006/relationships/image" Target="../media/image22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A9tm0gTln8" TargetMode="External"/><Relationship Id="rId4" Type="http://schemas.openxmlformats.org/officeDocument/2006/relationships/hyperlink" Target="http://demonstrations.wolfram.com/ForwardAndInverseKinematicsOfTheSCARARobot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jpeg"/><Relationship Id="rId5" Type="http://schemas.openxmlformats.org/officeDocument/2006/relationships/package" Target="../embeddings/Microsoft_Word_Document16.docx"/><Relationship Id="rId6" Type="http://schemas.openxmlformats.org/officeDocument/2006/relationships/image" Target="../media/image23.emf"/><Relationship Id="rId7" Type="http://schemas.openxmlformats.org/officeDocument/2006/relationships/package" Target="../embeddings/Microsoft_Word_Document17.docx"/><Relationship Id="rId8" Type="http://schemas.openxmlformats.org/officeDocument/2006/relationships/image" Target="../media/image24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jpeg"/><Relationship Id="rId5" Type="http://schemas.openxmlformats.org/officeDocument/2006/relationships/package" Target="../embeddings/Microsoft_Word_Document18.docx"/><Relationship Id="rId6" Type="http://schemas.openxmlformats.org/officeDocument/2006/relationships/image" Target="../media/image26.emf"/><Relationship Id="rId7" Type="http://schemas.openxmlformats.org/officeDocument/2006/relationships/package" Target="../embeddings/Microsoft_Word_Document19.docx"/><Relationship Id="rId8" Type="http://schemas.openxmlformats.org/officeDocument/2006/relationships/image" Target="../media/image27.emf"/><Relationship Id="rId1" Type="http://schemas.openxmlformats.org/officeDocument/2006/relationships/vmlDrawing" Target="../drawings/vmlDrawing13.vml"/><Relationship Id="rId2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ttps://cse.sc.edu/~jokane/agit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rA9tm0gTln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5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7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40" y="855622"/>
            <a:ext cx="7485864" cy="618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1473941"/>
            <a:ext cx="89662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ECE 5397/6397: </a:t>
            </a:r>
          </a:p>
          <a:p>
            <a:pPr algn="ctr"/>
            <a:r>
              <a:rPr lang="en-US" sz="3600" b="1" dirty="0"/>
              <a:t>Introduction to Robotics</a:t>
            </a:r>
            <a:r>
              <a:rPr lang="en-US" sz="3600" dirty="0"/>
              <a:t> </a:t>
            </a:r>
            <a:endParaRPr lang="en-US" sz="3600" b="1" dirty="0" smtClean="0">
              <a:solidFill>
                <a:srgbClr val="C9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C90000"/>
                </a:solidFill>
              </a:rPr>
              <a:t>Lecture 5:</a:t>
            </a:r>
          </a:p>
          <a:p>
            <a:pPr algn="ctr"/>
            <a:r>
              <a:rPr lang="en-US" sz="3600" dirty="0"/>
              <a:t>Forward kinematics: </a:t>
            </a:r>
            <a:r>
              <a:rPr lang="en-US" sz="3600" dirty="0" err="1"/>
              <a:t>Denavit-Hartenberg</a:t>
            </a:r>
            <a:r>
              <a:rPr lang="en-US" sz="3600" dirty="0"/>
              <a:t> convention and the derivation of D-H transformation matrix, assigning link frames using the DH convention.  </a:t>
            </a:r>
            <a:endParaRPr lang="en-US" sz="3600" dirty="0" smtClean="0"/>
          </a:p>
          <a:p>
            <a:pPr algn="ctr"/>
            <a:r>
              <a:rPr lang="en-US" sz="3600" b="1" dirty="0"/>
              <a:t>Reference: Chapter </a:t>
            </a:r>
            <a:r>
              <a:rPr lang="en-US" sz="3600" dirty="0"/>
              <a:t>3.1 and </a:t>
            </a:r>
            <a:r>
              <a:rPr lang="en-US" sz="3600" dirty="0" smtClean="0"/>
              <a:t>3.2</a:t>
            </a:r>
            <a:r>
              <a:rPr lang="en-US" sz="3600" b="1" dirty="0" smtClean="0"/>
              <a:t>, </a:t>
            </a:r>
            <a:r>
              <a:rPr lang="en-US" sz="3600" b="1" dirty="0"/>
              <a:t>RD&amp;C</a:t>
            </a:r>
          </a:p>
          <a:p>
            <a:pPr algn="ctr"/>
            <a:r>
              <a:rPr lang="en-US" sz="3600" b="1" dirty="0"/>
              <a:t>Instructor: Aaron </a:t>
            </a:r>
            <a:r>
              <a:rPr lang="en-US" sz="3600" b="1" dirty="0" smtClean="0"/>
              <a:t>T. Becker</a:t>
            </a:r>
            <a:endParaRPr lang="en-US" sz="3600" b="1" dirty="0"/>
          </a:p>
          <a:p>
            <a:pPr algn="ctr"/>
            <a:endParaRPr lang="en-US" sz="3600" b="1" dirty="0">
              <a:solidFill>
                <a:srgbClr val="C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Convention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03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600" cy="472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7800" y="6176963"/>
            <a:ext cx="614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Right-hand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59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 procedure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06377"/>
              </p:ext>
            </p:extLst>
          </p:nvPr>
        </p:nvGraphicFramePr>
        <p:xfrm>
          <a:off x="173162" y="82550"/>
          <a:ext cx="8455023" cy="6865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Document" r:id="rId3" imgW="5943600" imgH="4826000" progId="Word.Document.12">
                  <p:embed/>
                </p:oleObj>
              </mc:Choice>
              <mc:Fallback>
                <p:oleObj name="Document" r:id="rId3" imgW="5943600" imgH="482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162" y="82550"/>
                        <a:ext cx="8455023" cy="68655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647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link planar manipulator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787890"/>
              </p:ext>
            </p:extLst>
          </p:nvPr>
        </p:nvGraphicFramePr>
        <p:xfrm>
          <a:off x="5645150" y="3340100"/>
          <a:ext cx="7399338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Document" r:id="rId3" imgW="6083300" imgH="1371600" progId="Word.Document.12">
                  <p:embed/>
                </p:oleObj>
              </mc:Choice>
              <mc:Fallback>
                <p:oleObj name="Document" r:id="rId3" imgW="60833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45150" y="3340100"/>
                        <a:ext cx="7399338" cy="166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1740088" y="1726190"/>
            <a:ext cx="4300492" cy="4166753"/>
            <a:chOff x="1740088" y="1726190"/>
            <a:chExt cx="4300492" cy="4166753"/>
          </a:xfrm>
        </p:grpSpPr>
        <p:sp>
          <p:nvSpPr>
            <p:cNvPr id="10" name="Rectangle 9"/>
            <p:cNvSpPr/>
            <p:nvPr/>
          </p:nvSpPr>
          <p:spPr>
            <a:xfrm rot="16200000">
              <a:off x="2356975" y="4686951"/>
              <a:ext cx="639761" cy="492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19899545">
              <a:off x="2401456" y="3965575"/>
              <a:ext cx="2436090" cy="492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430505" y="4424117"/>
              <a:ext cx="582859" cy="5828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8561481">
              <a:off x="3973948" y="2697884"/>
              <a:ext cx="2436090" cy="492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205983" y="3459394"/>
              <a:ext cx="582859" cy="5828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2339710" y="4653560"/>
              <a:ext cx="639761" cy="1839006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629085" y="4611152"/>
              <a:ext cx="176459" cy="17645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420939" y="3666734"/>
              <a:ext cx="176459" cy="17645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864121" y="1923371"/>
              <a:ext cx="176459" cy="17645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64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link planar manipulator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06.jpg"/>
          <p:cNvPicPr preferRelativeResize="0">
            <a:picLocks noGrp="1" noChangeAspect="1" noChangeArrowheads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" b="167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22305"/>
              </p:ext>
            </p:extLst>
          </p:nvPr>
        </p:nvGraphicFramePr>
        <p:xfrm>
          <a:off x="5645150" y="3340100"/>
          <a:ext cx="7399338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Document" r:id="rId6" imgW="6083300" imgH="1371600" progId="Word.Document.12">
                  <p:embed/>
                </p:oleObj>
              </mc:Choice>
              <mc:Fallback>
                <p:oleObj name="Document" r:id="rId6" imgW="60833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45150" y="3340100"/>
                        <a:ext cx="7399338" cy="166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611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link planar manipulator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06.jpg"/>
          <p:cNvPicPr preferRelativeResize="0">
            <a:picLocks noGrp="1" noChangeAspect="1" noChangeArrowheads="1"/>
          </p:cNvPicPr>
          <p:nvPr>
            <p:ph idx="1"/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" r="16524" b="14420"/>
          <a:stretch/>
        </p:blipFill>
        <p:spPr bwMode="auto">
          <a:xfrm>
            <a:off x="-1066800" y="744466"/>
            <a:ext cx="6869724" cy="478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105631"/>
              </p:ext>
            </p:extLst>
          </p:nvPr>
        </p:nvGraphicFramePr>
        <p:xfrm>
          <a:off x="5802924" y="1327638"/>
          <a:ext cx="7399338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5" name="Document" r:id="rId6" imgW="6083300" imgH="1371600" progId="Word.Document.12">
                  <p:embed/>
                </p:oleObj>
              </mc:Choice>
              <mc:Fallback>
                <p:oleObj name="Document" r:id="rId6" imgW="60833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2924" y="1327638"/>
                        <a:ext cx="7399338" cy="166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071634"/>
              </p:ext>
            </p:extLst>
          </p:nvPr>
        </p:nvGraphicFramePr>
        <p:xfrm>
          <a:off x="2779033" y="2461848"/>
          <a:ext cx="6306353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" name="Document" r:id="rId8" imgW="5943600" imgH="4038600" progId="Word.Document.12">
                  <p:embed/>
                </p:oleObj>
              </mc:Choice>
              <mc:Fallback>
                <p:oleObj name="Document" r:id="rId8" imgW="5943600" imgH="4038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79033" y="2461848"/>
                        <a:ext cx="6306353" cy="428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2878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3-link planar arm: draw it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3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6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204000"/>
              </p:ext>
            </p:extLst>
          </p:nvPr>
        </p:nvGraphicFramePr>
        <p:xfrm>
          <a:off x="5645150" y="3178175"/>
          <a:ext cx="739933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name="Document" r:id="rId6" imgW="6083300" imgH="1638300" progId="Word.Document.12">
                  <p:embed/>
                </p:oleObj>
              </mc:Choice>
              <mc:Fallback>
                <p:oleObj name="Document" r:id="rId6" imgW="6083300" imgH="163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45150" y="3178175"/>
                        <a:ext cx="7399338" cy="199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28800" y="5918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 in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3-link planar arm, answer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3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6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89776"/>
              </p:ext>
            </p:extLst>
          </p:nvPr>
        </p:nvGraphicFramePr>
        <p:xfrm>
          <a:off x="5443538" y="2686050"/>
          <a:ext cx="7400925" cy="231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Document" r:id="rId5" imgW="6083300" imgH="1905000" progId="Word.Document.12">
                  <p:embed/>
                </p:oleObj>
              </mc:Choice>
              <mc:Fallback>
                <p:oleObj name="Document" r:id="rId5" imgW="6083300" imgH="1905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3538" y="2686050"/>
                        <a:ext cx="7400925" cy="231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238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Three-link Cylindrical Robot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957942" y="1560417"/>
            <a:ext cx="4062846" cy="4277014"/>
            <a:chOff x="2829790" y="2172326"/>
            <a:chExt cx="4062846" cy="4277014"/>
          </a:xfrm>
        </p:grpSpPr>
        <p:grpSp>
          <p:nvGrpSpPr>
            <p:cNvPr id="4" name="Group 3"/>
            <p:cNvGrpSpPr/>
            <p:nvPr/>
          </p:nvGrpSpPr>
          <p:grpSpPr>
            <a:xfrm>
              <a:off x="2829790" y="3810050"/>
              <a:ext cx="1549400" cy="2639290"/>
              <a:chOff x="2438400" y="2135910"/>
              <a:chExt cx="1549400" cy="2639290"/>
            </a:xfrm>
          </p:grpSpPr>
          <p:sp>
            <p:nvSpPr>
              <p:cNvPr id="5" name="Trapezoid 4"/>
              <p:cNvSpPr/>
              <p:nvPr/>
            </p:nvSpPr>
            <p:spPr>
              <a:xfrm>
                <a:off x="2438400" y="3606800"/>
                <a:ext cx="1549400" cy="1168400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an 5"/>
              <p:cNvSpPr/>
              <p:nvPr/>
            </p:nvSpPr>
            <p:spPr>
              <a:xfrm>
                <a:off x="2895600" y="3175000"/>
                <a:ext cx="609600" cy="1117600"/>
              </a:xfrm>
              <a:prstGeom prst="can">
                <a:avLst>
                  <a:gd name="adj" fmla="val 45833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8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8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 flipV="1">
                <a:off x="3200400" y="2135910"/>
                <a:ext cx="0" cy="11545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3337166" y="3390453"/>
              <a:ext cx="543792" cy="562102"/>
              <a:chOff x="5275117" y="4748808"/>
              <a:chExt cx="543792" cy="562102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75117" y="4828310"/>
                <a:ext cx="543792" cy="482600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arallelogram 12"/>
              <p:cNvSpPr/>
              <p:nvPr/>
            </p:nvSpPr>
            <p:spPr>
              <a:xfrm>
                <a:off x="5275117" y="4748808"/>
                <a:ext cx="543792" cy="127000"/>
              </a:xfrm>
              <a:prstGeom prst="parallelogram">
                <a:avLst>
                  <a:gd name="adj" fmla="val 96187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67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67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352798" y="2172326"/>
              <a:ext cx="598138" cy="489449"/>
              <a:chOff x="3352798" y="2172326"/>
              <a:chExt cx="598138" cy="489449"/>
            </a:xfrm>
          </p:grpSpPr>
          <p:sp>
            <p:nvSpPr>
              <p:cNvPr id="16" name="Cube 15"/>
              <p:cNvSpPr/>
              <p:nvPr/>
            </p:nvSpPr>
            <p:spPr>
              <a:xfrm>
                <a:off x="3352798" y="2179173"/>
                <a:ext cx="543792" cy="482600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Parallelogram 17"/>
              <p:cNvSpPr/>
              <p:nvPr/>
            </p:nvSpPr>
            <p:spPr>
              <a:xfrm rot="16200000" flipH="1">
                <a:off x="3654124" y="2364963"/>
                <a:ext cx="489449" cy="104175"/>
              </a:xfrm>
              <a:prstGeom prst="parallelogram">
                <a:avLst>
                  <a:gd name="adj" fmla="val 113753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67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67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605887" y="2501900"/>
              <a:ext cx="0" cy="9298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22361" y="2417051"/>
              <a:ext cx="29702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571695"/>
              </p:ext>
            </p:extLst>
          </p:nvPr>
        </p:nvGraphicFramePr>
        <p:xfrm>
          <a:off x="4872939" y="3011681"/>
          <a:ext cx="739933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Document" r:id="rId3" imgW="6083300" imgH="1638300" progId="Word.Document.12">
                  <p:embed/>
                </p:oleObj>
              </mc:Choice>
              <mc:Fallback>
                <p:oleObj name="Document" r:id="rId3" imgW="6083300" imgH="163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2939" y="3011681"/>
                        <a:ext cx="7399338" cy="199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53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Steveo\My Documents\Engineering\BCS\spong_0471649902\prepare_present\jpgsd\ch03\03_07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3"/>
          <a:stretch/>
        </p:blipFill>
        <p:spPr bwMode="auto">
          <a:xfrm>
            <a:off x="318744" y="960580"/>
            <a:ext cx="6289675" cy="544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Three-link Cylindrical Robot </a:t>
            </a:r>
            <a:r>
              <a:rPr lang="en-US" i="1" dirty="0" smtClean="0"/>
              <a:t>A</a:t>
            </a:r>
            <a:r>
              <a:rPr lang="en-US" i="1" baseline="-25000" dirty="0" smtClean="0"/>
              <a:t>i</a:t>
            </a:r>
            <a:endParaRPr lang="en-US" sz="3200" i="1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709493"/>
              </p:ext>
            </p:extLst>
          </p:nvPr>
        </p:nvGraphicFramePr>
        <p:xfrm>
          <a:off x="4987131" y="960580"/>
          <a:ext cx="739933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Document" r:id="rId5" imgW="6083300" imgH="1638300" progId="Word.Document.12">
                  <p:embed/>
                </p:oleObj>
              </mc:Choice>
              <mc:Fallback>
                <p:oleObj name="Document" r:id="rId5" imgW="6083300" imgH="163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7131" y="960580"/>
                        <a:ext cx="7399338" cy="199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139926"/>
              </p:ext>
            </p:extLst>
          </p:nvPr>
        </p:nvGraphicFramePr>
        <p:xfrm>
          <a:off x="4324350" y="4187825"/>
          <a:ext cx="72294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Document" r:id="rId7" imgW="5943600" imgH="266700" progId="Word.Document.12">
                  <p:embed/>
                </p:oleObj>
              </mc:Choice>
              <mc:Fallback>
                <p:oleObj name="Document" r:id="rId7" imgW="59436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4350" y="4187825"/>
                        <a:ext cx="722947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316821"/>
              </p:ext>
            </p:extLst>
          </p:nvPr>
        </p:nvGraphicFramePr>
        <p:xfrm>
          <a:off x="4038040" y="2724726"/>
          <a:ext cx="5105960" cy="43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Document" r:id="rId9" imgW="5943600" imgH="5118100" progId="Word.Document.12">
                  <p:embed/>
                </p:oleObj>
              </mc:Choice>
              <mc:Fallback>
                <p:oleObj name="Document" r:id="rId9" imgW="5943600" imgH="5118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38040" y="2724726"/>
                        <a:ext cx="5105960" cy="43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61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Steveo\My Documents\Engineering\BCS\spong_0471649902\prepare_present\jpgsd\ch03\03_07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3"/>
          <a:stretch/>
        </p:blipFill>
        <p:spPr bwMode="auto">
          <a:xfrm>
            <a:off x="338282" y="960580"/>
            <a:ext cx="6289675" cy="544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Three-link Cylindrical Robot, </a:t>
            </a:r>
            <a:r>
              <a:rPr lang="en-US" i="1" dirty="0" smtClean="0"/>
              <a:t>T</a:t>
            </a:r>
            <a:endParaRPr lang="en-US" sz="3200" i="1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946994"/>
              </p:ext>
            </p:extLst>
          </p:nvPr>
        </p:nvGraphicFramePr>
        <p:xfrm>
          <a:off x="4324350" y="4187825"/>
          <a:ext cx="72294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" name="Document" r:id="rId5" imgW="5943600" imgH="266700" progId="Word.Document.12">
                  <p:embed/>
                </p:oleObj>
              </mc:Choice>
              <mc:Fallback>
                <p:oleObj name="Document" r:id="rId5" imgW="59436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24350" y="4187825"/>
                        <a:ext cx="722947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006372"/>
              </p:ext>
            </p:extLst>
          </p:nvPr>
        </p:nvGraphicFramePr>
        <p:xfrm>
          <a:off x="3345753" y="1239593"/>
          <a:ext cx="5798247" cy="5169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" name="Document" r:id="rId7" imgW="5943600" imgH="5295900" progId="Word.Document.12">
                  <p:embed/>
                </p:oleObj>
              </mc:Choice>
              <mc:Fallback>
                <p:oleObj name="Document" r:id="rId7" imgW="5943600" imgH="529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5753" y="1239593"/>
                        <a:ext cx="5798247" cy="5169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253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linkClick r:id="rId3"/>
              </a:rPr>
              <a:t>https://www.youtube.com/</a:t>
            </a:r>
            <a:r>
              <a:rPr lang="en-US" sz="2800" dirty="0" smtClean="0">
                <a:hlinkClick r:id="rId3"/>
              </a:rPr>
              <a:t>watch</a:t>
            </a:r>
            <a:r>
              <a:rPr lang="en-US" sz="2800" dirty="0">
                <a:hlinkClick r:id="rId3"/>
              </a:rPr>
              <a:t>?v=</a:t>
            </a:r>
            <a:r>
              <a:rPr lang="en-US" sz="2800" dirty="0" smtClean="0">
                <a:hlinkClick r:id="rId3"/>
              </a:rPr>
              <a:t>rA9tm0gTln8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http://demonstrations.wolfram.com/ForwardAndInverseKinematicsOfTheSCARARobot</a:t>
            </a:r>
            <a:r>
              <a:rPr lang="en-US" sz="2800" dirty="0" smtClean="0">
                <a:hlinkClick r:id="rId4"/>
              </a:rPr>
              <a:t>/</a:t>
            </a:r>
            <a:r>
              <a:rPr lang="en-US" sz="2800" dirty="0" smtClean="0"/>
              <a:t>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338" y="3204308"/>
            <a:ext cx="4327610" cy="3653692"/>
          </a:xfrm>
          <a:prstGeom prst="rect">
            <a:avLst/>
          </a:prstGeom>
        </p:spPr>
      </p:pic>
      <p:pic>
        <p:nvPicPr>
          <p:cNvPr id="24" name="Picture 23" descr="Screenshot 2016-02-02 11.09.57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56" y="3204309"/>
            <a:ext cx="418448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4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Two-link Cartesian Robot: 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24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2" r="25546" b="17327"/>
          <a:stretch/>
        </p:blipFill>
        <p:spPr bwMode="auto">
          <a:xfrm>
            <a:off x="0" y="914400"/>
            <a:ext cx="4142154" cy="303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00554"/>
              </p:ext>
            </p:extLst>
          </p:nvPr>
        </p:nvGraphicFramePr>
        <p:xfrm>
          <a:off x="4648688" y="1386253"/>
          <a:ext cx="7399338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" name="Document" r:id="rId5" imgW="6083300" imgH="1371600" progId="Word.Document.12">
                  <p:embed/>
                </p:oleObj>
              </mc:Choice>
              <mc:Fallback>
                <p:oleObj name="Document" r:id="rId5" imgW="60833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8688" y="1386253"/>
                        <a:ext cx="7399338" cy="166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174650"/>
              </p:ext>
            </p:extLst>
          </p:nvPr>
        </p:nvGraphicFramePr>
        <p:xfrm>
          <a:off x="103238" y="3053128"/>
          <a:ext cx="9090900" cy="4360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6" name="Document" r:id="rId7" imgW="6858000" imgH="3289300" progId="Word.Document.12">
                  <p:embed/>
                </p:oleObj>
              </mc:Choice>
              <mc:Fallback>
                <p:oleObj name="Document" r:id="rId7" imgW="6858000" imgH="3289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238" y="3053128"/>
                        <a:ext cx="9090900" cy="4360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326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Two-link Cartesian Robot: 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24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2" r="25546" b="17327"/>
          <a:stretch/>
        </p:blipFill>
        <p:spPr bwMode="auto">
          <a:xfrm>
            <a:off x="0" y="914400"/>
            <a:ext cx="4142154" cy="303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023720"/>
              </p:ext>
            </p:extLst>
          </p:nvPr>
        </p:nvGraphicFramePr>
        <p:xfrm>
          <a:off x="4648688" y="1386253"/>
          <a:ext cx="7399338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9" name="Document" r:id="rId5" imgW="6083300" imgH="1371600" progId="Word.Document.12">
                  <p:embed/>
                </p:oleObj>
              </mc:Choice>
              <mc:Fallback>
                <p:oleObj name="Document" r:id="rId5" imgW="60833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8688" y="1386253"/>
                        <a:ext cx="7399338" cy="166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824327"/>
              </p:ext>
            </p:extLst>
          </p:nvPr>
        </p:nvGraphicFramePr>
        <p:xfrm>
          <a:off x="3335338" y="3147768"/>
          <a:ext cx="5105400" cy="349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0" name="Document" r:id="rId7" imgW="5943600" imgH="4064000" progId="Word.Document.12">
                  <p:embed/>
                </p:oleObj>
              </mc:Choice>
              <mc:Fallback>
                <p:oleObj name="Document" r:id="rId7" imgW="5943600" imgH="406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35338" y="3147768"/>
                        <a:ext cx="5105400" cy="349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771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Study </a:t>
            </a:r>
            <a:r>
              <a:rPr lang="en-US" b="1" dirty="0" err="1" smtClean="0"/>
              <a:t>Ch</a:t>
            </a:r>
            <a:r>
              <a:rPr lang="en-US" b="1" dirty="0" smtClean="0"/>
              <a:t> 3.1 and 3.2</a:t>
            </a:r>
          </a:p>
          <a:p>
            <a:r>
              <a:rPr lang="en-US" dirty="0" smtClean="0"/>
              <a:t>Ch1 </a:t>
            </a:r>
            <a:r>
              <a:rPr lang="en-US" dirty="0"/>
              <a:t>&amp; 2 </a:t>
            </a:r>
            <a:r>
              <a:rPr lang="en-US" u="sng" dirty="0">
                <a:hlinkClick r:id="rId2"/>
              </a:rPr>
              <a:t>A Gentle Introduction to ROS</a:t>
            </a:r>
            <a:r>
              <a:rPr lang="en-US" dirty="0"/>
              <a:t> </a:t>
            </a:r>
            <a:r>
              <a:rPr lang="en-US" b="1" dirty="0" smtClean="0"/>
              <a:t>for Lecture 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8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Update!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We’re ordering robot parts today.  How many want to make a robot arm  (at least 1 arm per team)</a:t>
            </a:r>
          </a:p>
          <a:p>
            <a:r>
              <a:rPr lang="en-US" sz="2800" dirty="0" smtClean="0"/>
              <a:t>We’re scaling back the </a:t>
            </a:r>
            <a:r>
              <a:rPr lang="en-US" sz="2800" dirty="0" err="1"/>
              <a:t>S</a:t>
            </a:r>
            <a:r>
              <a:rPr lang="en-US" sz="2800" dirty="0" err="1" smtClean="0"/>
              <a:t>warmathon</a:t>
            </a:r>
            <a:r>
              <a:rPr lang="en-US" sz="2800" dirty="0" smtClean="0"/>
              <a:t> &amp; ROS component of the class. </a:t>
            </a:r>
          </a:p>
          <a:p>
            <a:pPr lvl="1"/>
            <a:r>
              <a:rPr lang="en-US" sz="2400" dirty="0" smtClean="0"/>
              <a:t>Still have assignment on the </a:t>
            </a:r>
            <a:r>
              <a:rPr lang="en-US" sz="2400" i="1" dirty="0" smtClean="0"/>
              <a:t>turtle</a:t>
            </a:r>
            <a:r>
              <a:rPr lang="en-US" sz="2400" dirty="0" smtClean="0"/>
              <a:t> simulator</a:t>
            </a:r>
          </a:p>
          <a:p>
            <a:pPr lvl="1"/>
            <a:r>
              <a:rPr lang="en-US" sz="2400" dirty="0" smtClean="0"/>
              <a:t>Still need to have one person in the team who can run the simulation code (or have time to use UH computer with ROS)</a:t>
            </a:r>
          </a:p>
          <a:p>
            <a:r>
              <a:rPr lang="en-US" dirty="0" smtClean="0"/>
              <a:t>The course gets easier after inverse kinematics</a:t>
            </a:r>
          </a:p>
          <a:p>
            <a:r>
              <a:rPr lang="en-US" dirty="0" smtClean="0"/>
              <a:t>HW 2 on Fwd. Kinematics due </a:t>
            </a:r>
            <a:r>
              <a:rPr lang="en-US" dirty="0"/>
              <a:t>Feb 11</a:t>
            </a:r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858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linkClick r:id="rId3"/>
              </a:rPr>
              <a:t>https://www.youtube.com/watch?v=</a:t>
            </a:r>
            <a:r>
              <a:rPr lang="en-US" sz="2800" dirty="0" smtClean="0">
                <a:hlinkClick r:id="rId3"/>
              </a:rPr>
              <a:t>rA9tm0gTln8</a:t>
            </a:r>
            <a:endParaRPr lang="en-US" sz="2800" dirty="0" smtClean="0"/>
          </a:p>
          <a:p>
            <a:r>
              <a:rPr lang="en-US" sz="2800" dirty="0" smtClean="0"/>
              <a:t>How can we assign coordinate frames to this manipulator?</a:t>
            </a:r>
            <a:endParaRPr lang="en-US" sz="2800" dirty="0" smtClean="0"/>
          </a:p>
        </p:txBody>
      </p:sp>
      <p:grpSp>
        <p:nvGrpSpPr>
          <p:cNvPr id="21" name="Group 20"/>
          <p:cNvGrpSpPr/>
          <p:nvPr/>
        </p:nvGrpSpPr>
        <p:grpSpPr>
          <a:xfrm>
            <a:off x="2725881" y="2675868"/>
            <a:ext cx="4523509" cy="3221182"/>
            <a:chOff x="2438400" y="1554018"/>
            <a:chExt cx="4523509" cy="3221182"/>
          </a:xfrm>
        </p:grpSpPr>
        <p:sp>
          <p:nvSpPr>
            <p:cNvPr id="4" name="Trapezoid 3"/>
            <p:cNvSpPr/>
            <p:nvPr/>
          </p:nvSpPr>
          <p:spPr>
            <a:xfrm>
              <a:off x="2438400" y="3606800"/>
              <a:ext cx="1549400" cy="1168400"/>
            </a:xfrm>
            <a:prstGeom prst="trapezoi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an 4"/>
            <p:cNvSpPr/>
            <p:nvPr/>
          </p:nvSpPr>
          <p:spPr>
            <a:xfrm>
              <a:off x="2895600" y="3175000"/>
              <a:ext cx="609600" cy="1117600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3200400" y="2135910"/>
              <a:ext cx="0" cy="11545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n 11"/>
            <p:cNvSpPr/>
            <p:nvPr/>
          </p:nvSpPr>
          <p:spPr>
            <a:xfrm rot="15797466">
              <a:off x="2895599" y="1565462"/>
              <a:ext cx="609600" cy="875370"/>
            </a:xfrm>
            <a:prstGeom prst="can">
              <a:avLst>
                <a:gd name="adj" fmla="val 66966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3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3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3352800" y="1858818"/>
              <a:ext cx="1634836" cy="1385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n 16"/>
            <p:cNvSpPr/>
            <p:nvPr/>
          </p:nvSpPr>
          <p:spPr>
            <a:xfrm rot="15797466">
              <a:off x="4860636" y="1421133"/>
              <a:ext cx="609600" cy="875370"/>
            </a:xfrm>
            <a:prstGeom prst="can">
              <a:avLst>
                <a:gd name="adj" fmla="val 66966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3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3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68636" y="1858818"/>
              <a:ext cx="1593273" cy="6003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8716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Steveo\My Documents\Engineering\BCS\spong_0471649902\prepare_present\jpgsd\ch03\03_0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44600"/>
            <a:ext cx="8229600" cy="537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2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03_01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957942" y="0"/>
            <a:ext cx="772885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C9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Elbow Manipulator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2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615" y="914399"/>
            <a:ext cx="8968154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Forward kinematics: </a:t>
            </a:r>
            <a:r>
              <a:rPr lang="en-US" sz="2400" dirty="0" smtClean="0"/>
              <a:t>determine position and orientation of the end effector given values of joint variables of robot</a:t>
            </a:r>
          </a:p>
          <a:p>
            <a:endParaRPr lang="en-US" sz="2400" dirty="0"/>
          </a:p>
          <a:p>
            <a:r>
              <a:rPr lang="en-US" sz="2400" b="1" dirty="0" smtClean="0"/>
              <a:t>Inverse kinematics: </a:t>
            </a:r>
            <a:r>
              <a:rPr lang="en-US" sz="2400" dirty="0" smtClean="0"/>
              <a:t>determine the values for joint variables given the end-effector’s position and orientation</a:t>
            </a:r>
          </a:p>
          <a:p>
            <a:endParaRPr lang="en-US" sz="2400" dirty="0"/>
          </a:p>
          <a:p>
            <a:r>
              <a:rPr lang="en-US" sz="2400" dirty="0" smtClean="0"/>
              <a:t>Rule: each joint a single DOF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Ball and socket, 2DOF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Spherical Wrist, 3 DOF</a:t>
            </a:r>
          </a:p>
          <a:p>
            <a:endParaRPr lang="en-US" sz="2400" dirty="0"/>
          </a:p>
          <a:p>
            <a:r>
              <a:rPr lang="en-US" sz="2400" b="1" dirty="0" smtClean="0"/>
              <a:t>Robot has 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 joints and </a:t>
            </a:r>
            <a:r>
              <a:rPr lang="en-US" sz="2400" b="1" i="1" dirty="0" smtClean="0"/>
              <a:t>n+1</a:t>
            </a:r>
            <a:r>
              <a:rPr lang="en-US" sz="2400" b="1" dirty="0" smtClean="0"/>
              <a:t> links</a:t>
            </a:r>
            <a:r>
              <a:rPr lang="en-US" sz="2400" dirty="0" smtClean="0"/>
              <a:t>. Start at link </a:t>
            </a:r>
            <a:r>
              <a:rPr lang="en-US" sz="2400" i="1" dirty="0" smtClean="0"/>
              <a:t>0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Joint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i</a:t>
            </a:r>
            <a:r>
              <a:rPr lang="en-US" sz="2400" i="1" dirty="0" smtClean="0"/>
              <a:t> </a:t>
            </a:r>
            <a:r>
              <a:rPr lang="en-US" sz="2400" dirty="0" smtClean="0"/>
              <a:t>connects links </a:t>
            </a:r>
            <a:r>
              <a:rPr lang="en-US" sz="2400" i="1" dirty="0" smtClean="0"/>
              <a:t>i-1</a:t>
            </a:r>
            <a:r>
              <a:rPr lang="en-US" sz="2400" dirty="0" smtClean="0"/>
              <a:t> to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When joint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 moves, link </a:t>
            </a:r>
            <a:r>
              <a:rPr lang="en-US" sz="2400" i="1" dirty="0" err="1"/>
              <a:t>i</a:t>
            </a:r>
            <a:r>
              <a:rPr lang="en-US" sz="2400" dirty="0" smtClean="0"/>
              <a:t> moves</a:t>
            </a:r>
          </a:p>
          <a:p>
            <a:endParaRPr lang="en-US" sz="2400" dirty="0" smtClean="0"/>
          </a:p>
          <a:p>
            <a:r>
              <a:rPr lang="en-US" sz="2400" dirty="0" smtClean="0"/>
              <a:t>Label base frame as 0, attach coordinate frame to each link.</a:t>
            </a:r>
          </a:p>
          <a:p>
            <a:r>
              <a:rPr lang="en-US" sz="2400" dirty="0" smtClean="0"/>
              <a:t>Base frame is the inertial frame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0495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sz="3600" dirty="0" smtClean="0"/>
              <a:t>Homogenous Transform for each link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coordinate frame has 6 DoF</a:t>
            </a:r>
          </a:p>
          <a:p>
            <a:r>
              <a:rPr lang="en-US" dirty="0" smtClean="0"/>
              <a:t>Our convention adds two constraints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20609"/>
              </p:ext>
            </p:extLst>
          </p:nvPr>
        </p:nvGraphicFramePr>
        <p:xfrm>
          <a:off x="-838200" y="2254250"/>
          <a:ext cx="10489660" cy="3160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Document" r:id="rId4" imgW="5943600" imgH="1790700" progId="Word.Document.12">
                  <p:embed/>
                </p:oleObj>
              </mc:Choice>
              <mc:Fallback>
                <p:oleObj name="Document" r:id="rId4" imgW="5943600" imgH="179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38200" y="2254250"/>
                        <a:ext cx="10489660" cy="3160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266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sz="3600" dirty="0" smtClean="0"/>
              <a:t>DH Constraints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978927"/>
            <a:ext cx="8686801" cy="5511975"/>
          </a:xfrm>
        </p:spPr>
        <p:txBody>
          <a:bodyPr/>
          <a:lstStyle/>
          <a:p>
            <a:r>
              <a:rPr lang="en-US" b="1" dirty="0"/>
              <a:t>DH1</a:t>
            </a:r>
            <a:r>
              <a:rPr lang="en-US" dirty="0"/>
              <a:t>: The axis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is perpendicular to the axis </a:t>
            </a:r>
            <a:r>
              <a:rPr lang="en-US" i="1" dirty="0" smtClean="0"/>
              <a:t>z</a:t>
            </a:r>
            <a:r>
              <a:rPr lang="en-US" i="1" baseline="-25000" dirty="0" smtClean="0"/>
              <a:t>0</a:t>
            </a:r>
            <a:r>
              <a:rPr lang="en-US" i="1" dirty="0" smtClean="0"/>
              <a:t> </a:t>
            </a:r>
            <a:endParaRPr lang="en-US" dirty="0"/>
          </a:p>
          <a:p>
            <a:r>
              <a:rPr lang="en-US" b="1" dirty="0"/>
              <a:t>DH2</a:t>
            </a:r>
            <a:r>
              <a:rPr lang="en-US" dirty="0"/>
              <a:t>: The axis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 smtClean="0"/>
              <a:t> </a:t>
            </a:r>
            <a:r>
              <a:rPr lang="en-US" dirty="0"/>
              <a:t>is intersects the axis </a:t>
            </a:r>
            <a:r>
              <a:rPr lang="en-US" i="1" dirty="0"/>
              <a:t>z</a:t>
            </a:r>
            <a:r>
              <a:rPr lang="en-US" i="1" baseline="-25000" dirty="0"/>
              <a:t>0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346865"/>
              </p:ext>
            </p:extLst>
          </p:nvPr>
        </p:nvGraphicFramePr>
        <p:xfrm>
          <a:off x="-838200" y="2254250"/>
          <a:ext cx="10489660" cy="3160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Document" r:id="rId4" imgW="5943600" imgH="1790700" progId="Word.Document.12">
                  <p:embed/>
                </p:oleObj>
              </mc:Choice>
              <mc:Fallback>
                <p:oleObj name="Document" r:id="rId4" imgW="5943600" imgH="179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38200" y="2254250"/>
                        <a:ext cx="10489660" cy="3160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232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eveo\My Documents\Engineering\BCS\spong_0471649902\prepare_present\jpgsd\ch03\03_02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955801"/>
            <a:ext cx="6776802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sz="3600" dirty="0" smtClean="0"/>
              <a:t>DH Constraints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978927"/>
            <a:ext cx="8686801" cy="5511975"/>
          </a:xfrm>
        </p:spPr>
        <p:txBody>
          <a:bodyPr/>
          <a:lstStyle/>
          <a:p>
            <a:r>
              <a:rPr lang="en-US" b="1" dirty="0"/>
              <a:t>DH1</a:t>
            </a:r>
            <a:r>
              <a:rPr lang="en-US" dirty="0"/>
              <a:t>: The axis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is perpendicular to the axis </a:t>
            </a:r>
            <a:r>
              <a:rPr lang="en-US" i="1" dirty="0" smtClean="0"/>
              <a:t>z</a:t>
            </a:r>
            <a:r>
              <a:rPr lang="en-US" i="1" baseline="-25000" dirty="0" smtClean="0"/>
              <a:t>0</a:t>
            </a:r>
            <a:r>
              <a:rPr lang="en-US" i="1" dirty="0" smtClean="0"/>
              <a:t> </a:t>
            </a:r>
            <a:endParaRPr lang="en-US" dirty="0"/>
          </a:p>
          <a:p>
            <a:r>
              <a:rPr lang="en-US" b="1" dirty="0"/>
              <a:t>DH2</a:t>
            </a:r>
            <a:r>
              <a:rPr lang="en-US" dirty="0"/>
              <a:t>: The </a:t>
            </a:r>
            <a:r>
              <a:rPr lang="en-US"/>
              <a:t>axis </a:t>
            </a:r>
            <a:r>
              <a:rPr lang="en-US" i="1" smtClean="0"/>
              <a:t>x</a:t>
            </a:r>
            <a:r>
              <a:rPr lang="en-US" i="1" baseline="-25000" smtClean="0"/>
              <a:t>1</a:t>
            </a:r>
            <a:r>
              <a:rPr lang="en-US" smtClean="0"/>
              <a:t> </a:t>
            </a:r>
            <a:r>
              <a:rPr lang="en-US" dirty="0"/>
              <a:t>intersects the axis </a:t>
            </a:r>
            <a:r>
              <a:rPr lang="en-US" i="1" dirty="0"/>
              <a:t>z</a:t>
            </a:r>
            <a:r>
              <a:rPr lang="en-US" i="1" baseline="-25000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2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3666</TotalTime>
  <Words>466</Words>
  <Application>Microsoft Macintosh PowerPoint</Application>
  <PresentationFormat>On-screen Show (4:3)</PresentationFormat>
  <Paragraphs>80</Paragraphs>
  <Slides>22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Microsoft Word Document</vt:lpstr>
      <vt:lpstr>PowerPoint Presentation</vt:lpstr>
      <vt:lpstr>Resources</vt:lpstr>
      <vt:lpstr>Update!</vt:lpstr>
      <vt:lpstr>Overview</vt:lpstr>
      <vt:lpstr>03_01</vt:lpstr>
      <vt:lpstr>Define</vt:lpstr>
      <vt:lpstr>Homogenous Transform for each link</vt:lpstr>
      <vt:lpstr>DH Constraints</vt:lpstr>
      <vt:lpstr>DH Constraints</vt:lpstr>
      <vt:lpstr>Angle Convention</vt:lpstr>
      <vt:lpstr>DH procedure</vt:lpstr>
      <vt:lpstr>Two link planar manipulator</vt:lpstr>
      <vt:lpstr>Two link planar manipulator</vt:lpstr>
      <vt:lpstr>Two link planar manipulator</vt:lpstr>
      <vt:lpstr>3-link planar arm: draw it</vt:lpstr>
      <vt:lpstr>3-link planar arm, answer</vt:lpstr>
      <vt:lpstr>Three-link Cylindrical Robot</vt:lpstr>
      <vt:lpstr>Three-link Cylindrical Robot Ai</vt:lpstr>
      <vt:lpstr>Three-link Cylindrical Robot, T</vt:lpstr>
      <vt:lpstr>Two-link Cartesian Robot: </vt:lpstr>
      <vt:lpstr>Two-link Cartesian Robot: </vt:lpstr>
      <vt:lpstr>For the Next Class</vt:lpstr>
    </vt:vector>
  </TitlesOfParts>
  <Company>University of Houston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Badri Roysam</dc:creator>
  <cp:lastModifiedBy>Aaron Becker</cp:lastModifiedBy>
  <cp:revision>152</cp:revision>
  <cp:lastPrinted>2016-02-02T16:53:07Z</cp:lastPrinted>
  <dcterms:created xsi:type="dcterms:W3CDTF">2015-11-24T18:35:18Z</dcterms:created>
  <dcterms:modified xsi:type="dcterms:W3CDTF">2016-02-02T22:36:21Z</dcterms:modified>
</cp:coreProperties>
</file>